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handoutMasterIdLst>
    <p:handoutMasterId r:id="rId9"/>
  </p:handoutMasterIdLst>
  <p:sldIdLst>
    <p:sldId id="256" r:id="rId2"/>
    <p:sldId id="261" r:id="rId3"/>
    <p:sldId id="262" r:id="rId4"/>
    <p:sldId id="263" r:id="rId5"/>
    <p:sldId id="264" r:id="rId6"/>
    <p:sldId id="260" r:id="rId7"/>
  </p:sldIdLst>
  <p:sldSz cx="12192000" cy="6858000"/>
  <p:notesSz cx="9144000" cy="6858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00"/>
    <a:srgbClr val="75E6FF"/>
    <a:srgbClr val="0000FF"/>
    <a:srgbClr val="00B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DBED569-4797-4DF1-A0F4-6AAB3CD982D8}" styleName="浅色样式 3 - 强调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22838BEF-8BB2-4498-84A7-C5851F593DF1}" styleName="中度样式 4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8FB837D-C827-4EFA-A057-4D05807E0F7C}" styleName="主题样式 1 - 强调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1EBBBCC-DAD2-459C-BE2E-F6DE35CF9A28}" styleName="深色样式 2 - 强调 3/强调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深色样式 2 - 强调 5/强调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0660B408-B3CF-4A94-85FC-2B1E0A45F4A2}" styleName="深色样式 2 - 强调 1/强调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070" autoAdjust="0"/>
    <p:restoredTop sz="95244" autoAdjust="0"/>
  </p:normalViewPr>
  <p:slideViewPr>
    <p:cSldViewPr snapToGrid="0" showGuides="1">
      <p:cViewPr>
        <p:scale>
          <a:sx n="125" d="100"/>
          <a:sy n="125" d="100"/>
        </p:scale>
        <p:origin x="1350" y="68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50" d="100"/>
          <a:sy n="150" d="100"/>
        </p:scale>
        <p:origin x="-654" y="-81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1FD88ADE-7F67-446F-831D-3C7ED972F0C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F327BA5-4276-403D-94A0-B3881F08CA4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8E7FC9-6448-42CF-A3AF-5E8BDC3A4AF7}" type="datetimeFigureOut">
              <a:rPr lang="zh-CN" altLang="en-US" smtClean="0"/>
              <a:t>2024/4/7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742007A-8AB7-4EC8-A740-5705966C0BE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152F52A-B4D1-4ECF-BE74-C5F72496C26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CDD8DF-35B1-4DEF-935E-2282DAAA77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586261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960DCE-C7B8-4B84-8C94-76ACCB2DD187}" type="datetimeFigureOut">
              <a:rPr lang="zh-CN" altLang="en-US" smtClean="0"/>
              <a:t>2024/4/7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FD767E-C301-47B8-856B-66FD42B453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2134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FD767E-C301-47B8-856B-66FD42B453EB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26568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444314" y="646392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  <a:latin typeface="+mn-ea"/>
                <a:ea typeface="+mn-ea"/>
              </a:defRPr>
            </a:lvl1pPr>
          </a:lstStyle>
          <a:p>
            <a:fld id="{2A85F8BE-3B3E-4E17-AAE5-D2AD920DDC85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15" name="标题占位符 1"/>
          <p:cNvSpPr>
            <a:spLocks noGrp="1"/>
          </p:cNvSpPr>
          <p:nvPr>
            <p:ph type="title"/>
          </p:nvPr>
        </p:nvSpPr>
        <p:spPr>
          <a:xfrm>
            <a:off x="-13288" y="0"/>
            <a:ext cx="10515600" cy="5807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latin typeface="+mn-ea"/>
                <a:ea typeface="+mn-ea"/>
              </a:defRPr>
            </a:lvl1pPr>
          </a:lstStyle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4956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-13288" y="0"/>
            <a:ext cx="10515600" cy="5807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17177" y="621678"/>
            <a:ext cx="10739718" cy="57790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31380" y="646392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  <a:latin typeface="+mn-ea"/>
                <a:ea typeface="+mn-ea"/>
              </a:defRPr>
            </a:lvl1pPr>
          </a:lstStyle>
          <a:p>
            <a:fld id="{FF4F7E66-6E5E-4973-9704-7F511AADF401}" type="datetimeFigureOut">
              <a:rPr lang="zh-CN" altLang="en-US" smtClean="0"/>
              <a:pPr/>
              <a:t>2024/4/7</a:t>
            </a:fld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444314" y="646392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  <a:latin typeface="+mn-ea"/>
                <a:ea typeface="+mn-ea"/>
              </a:defRPr>
            </a:lvl1pPr>
          </a:lstStyle>
          <a:p>
            <a:fld id="{2A85F8BE-3B3E-4E17-AAE5-D2AD920DDC85}" type="slidenum">
              <a:rPr lang="zh-CN" altLang="en-US" smtClean="0"/>
              <a:pPr/>
              <a:t>‹#›</a:t>
            </a:fld>
            <a:endParaRPr lang="zh-CN" altLang="en-US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159" y="580715"/>
            <a:ext cx="12193200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 userDrawn="1"/>
        </p:nvCxnSpPr>
        <p:spPr>
          <a:xfrm>
            <a:off x="159" y="6487488"/>
            <a:ext cx="12193200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 userDrawn="1"/>
        </p:nvSpPr>
        <p:spPr>
          <a:xfrm>
            <a:off x="3766553" y="6528453"/>
            <a:ext cx="5211683" cy="30777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1400" dirty="0">
                <a:latin typeface="黑体" panose="02010609060101010101" pitchFamily="49" charset="-122"/>
                <a:ea typeface="黑体" panose="02010609060101010101" pitchFamily="49" charset="-122"/>
              </a:rPr>
              <a:t>打 造 世 界 一 流 摄 像 系 统 整 体 解 决 方 案 制 造 商</a:t>
            </a: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0171" y="-13447"/>
            <a:ext cx="1890790" cy="602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5776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tx1"/>
          </a:solidFill>
          <a:latin typeface="+mn-ea"/>
          <a:ea typeface="+mn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ea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ea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ea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ea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ea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-1201" y="0"/>
            <a:ext cx="12193201" cy="6875496"/>
            <a:chOff x="-1201" y="0"/>
            <a:chExt cx="12193201" cy="6875496"/>
          </a:xfrm>
        </p:grpSpPr>
        <p:grpSp>
          <p:nvGrpSpPr>
            <p:cNvPr id="14" name="组合 13"/>
            <p:cNvGrpSpPr/>
            <p:nvPr/>
          </p:nvGrpSpPr>
          <p:grpSpPr>
            <a:xfrm>
              <a:off x="-1201" y="0"/>
              <a:ext cx="12193201" cy="6875496"/>
              <a:chOff x="-1201" y="0"/>
              <a:chExt cx="12193201" cy="6875496"/>
            </a:xfrm>
            <a:solidFill>
              <a:schemeClr val="bg1"/>
            </a:solidFill>
          </p:grpSpPr>
          <p:sp>
            <p:nvSpPr>
              <p:cNvPr id="4" name="矩形 3"/>
              <p:cNvSpPr/>
              <p:nvPr/>
            </p:nvSpPr>
            <p:spPr>
              <a:xfrm>
                <a:off x="-1200" y="0"/>
                <a:ext cx="12193200" cy="6858000"/>
              </a:xfrm>
              <a:prstGeom prst="rect">
                <a:avLst/>
              </a:prstGeom>
              <a:gradFill flip="none" rotWithShape="1">
                <a:gsLst>
                  <a:gs pos="0">
                    <a:srgbClr val="75E6FF">
                      <a:shade val="30000"/>
                      <a:satMod val="115000"/>
                    </a:srgbClr>
                  </a:gs>
                  <a:gs pos="50000">
                    <a:srgbClr val="75E6FF">
                      <a:shade val="67500"/>
                      <a:satMod val="115000"/>
                    </a:srgbClr>
                  </a:gs>
                  <a:gs pos="100000">
                    <a:srgbClr val="75E6FF">
                      <a:shade val="100000"/>
                      <a:satMod val="115000"/>
                    </a:srgbClr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sz="2032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sp>
            <p:nvSpPr>
              <p:cNvPr id="2" name="矩形 1"/>
              <p:cNvSpPr/>
              <p:nvPr/>
            </p:nvSpPr>
            <p:spPr>
              <a:xfrm>
                <a:off x="0" y="2850895"/>
                <a:ext cx="12192000" cy="1173707"/>
              </a:xfrm>
              <a:prstGeom prst="rect">
                <a:avLst/>
              </a:prstGeom>
              <a:solidFill>
                <a:srgbClr val="0000FF"/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139700" h="139700" prst="divo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rtlCol="0" anchor="ctr"/>
              <a:lstStyle/>
              <a:p>
                <a:pPr algn="ctr"/>
                <a:r>
                  <a:rPr lang="zh-CN" altLang="en-US" sz="4000" u="sng" dirty="0">
                    <a:solidFill>
                      <a:schemeClr val="bg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双摄</a:t>
                </a:r>
                <a:r>
                  <a:rPr lang="en-US" altLang="zh-CN" sz="4000" u="sng" dirty="0">
                    <a:solidFill>
                      <a:schemeClr val="bg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+1DTOF</a:t>
                </a:r>
                <a:r>
                  <a:rPr lang="zh-CN" altLang="en-US" sz="4000" u="sng" dirty="0">
                    <a:solidFill>
                      <a:schemeClr val="bg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</a:rPr>
                  <a:t>测距 模块评估</a:t>
                </a:r>
              </a:p>
            </p:txBody>
          </p:sp>
          <p:grpSp>
            <p:nvGrpSpPr>
              <p:cNvPr id="13" name="组合 12"/>
              <p:cNvGrpSpPr/>
              <p:nvPr/>
            </p:nvGrpSpPr>
            <p:grpSpPr>
              <a:xfrm>
                <a:off x="-1201" y="5650510"/>
                <a:ext cx="12193200" cy="1224986"/>
                <a:chOff x="-1201" y="5650510"/>
                <a:chExt cx="12193200" cy="1224986"/>
              </a:xfrm>
              <a:grpFill/>
            </p:grpSpPr>
            <p:pic>
              <p:nvPicPr>
                <p:cNvPr id="6" name="图片 5">
                  <a:extLst>
                    <a:ext uri="{FF2B5EF4-FFF2-40B4-BE49-F238E27FC236}">
                      <a16:creationId xmlns:a16="http://schemas.microsoft.com/office/drawing/2014/main" id="{99BC9E5A-D803-44AC-86DC-72891B675E8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1201" y="5650510"/>
                  <a:ext cx="12193200" cy="1224986"/>
                </a:xfrm>
                <a:prstGeom prst="rect">
                  <a:avLst/>
                </a:prstGeom>
                <a:grpFill/>
              </p:spPr>
            </p:pic>
            <p:sp>
              <p:nvSpPr>
                <p:cNvPr id="3" name="矩形 2"/>
                <p:cNvSpPr/>
                <p:nvPr/>
              </p:nvSpPr>
              <p:spPr>
                <a:xfrm>
                  <a:off x="95534" y="6078337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zh-CN" altLang="en-US" b="1" dirty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微软雅黑 Light" panose="020B0502040204020203" pitchFamily="34" charset="-122"/>
                      <a:ea typeface="微软雅黑 Light" panose="020B0502040204020203" pitchFamily="34" charset="-122"/>
                    </a:rPr>
                    <a:t>诚信</a:t>
                  </a:r>
                </a:p>
              </p:txBody>
            </p:sp>
            <p:sp>
              <p:nvSpPr>
                <p:cNvPr id="10" name="矩形 9"/>
                <p:cNvSpPr/>
                <p:nvPr/>
              </p:nvSpPr>
              <p:spPr>
                <a:xfrm>
                  <a:off x="3618933" y="5885107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zh-CN" altLang="en-US" b="1" dirty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微软雅黑 Light" panose="020B0502040204020203" pitchFamily="34" charset="-122"/>
                      <a:ea typeface="微软雅黑 Light" panose="020B0502040204020203" pitchFamily="34" charset="-122"/>
                    </a:rPr>
                    <a:t>务实</a:t>
                  </a:r>
                </a:p>
              </p:txBody>
            </p:sp>
            <p:sp>
              <p:nvSpPr>
                <p:cNvPr id="11" name="矩形 10"/>
                <p:cNvSpPr/>
                <p:nvPr/>
              </p:nvSpPr>
              <p:spPr>
                <a:xfrm>
                  <a:off x="6096002" y="6487293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zh-CN" altLang="en-US" b="1" dirty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微软雅黑 Light" panose="020B0502040204020203" pitchFamily="34" charset="-122"/>
                      <a:ea typeface="微软雅黑 Light" panose="020B0502040204020203" pitchFamily="34" charset="-122"/>
                    </a:rPr>
                    <a:t>进取</a:t>
                  </a:r>
                </a:p>
              </p:txBody>
            </p:sp>
            <p:sp>
              <p:nvSpPr>
                <p:cNvPr id="12" name="矩形 11"/>
                <p:cNvSpPr/>
                <p:nvPr/>
              </p:nvSpPr>
              <p:spPr>
                <a:xfrm>
                  <a:off x="10362805" y="6263003"/>
                  <a:ext cx="646331" cy="369332"/>
                </a:xfrm>
                <a:prstGeom prst="rect">
                  <a:avLst/>
                </a:prstGeom>
                <a:noFill/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zh-CN" altLang="en-US" b="1" dirty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微软雅黑 Light" panose="020B0502040204020203" pitchFamily="34" charset="-122"/>
                      <a:ea typeface="微软雅黑 Light" panose="020B0502040204020203" pitchFamily="34" charset="-122"/>
                    </a:rPr>
                    <a:t>感恩</a:t>
                  </a:r>
                </a:p>
              </p:txBody>
            </p:sp>
          </p:grpSp>
        </p:grpSp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201" y="44439"/>
              <a:ext cx="5346619" cy="17283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094066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1944A9-16AA-0AAA-D195-72A8D9D09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模块框架推荐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EB295AF-B115-51C9-5D6E-728722E07A55}"/>
              </a:ext>
            </a:extLst>
          </p:cNvPr>
          <p:cNvSpPr/>
          <p:nvPr/>
        </p:nvSpPr>
        <p:spPr>
          <a:xfrm>
            <a:off x="1631340" y="1156072"/>
            <a:ext cx="1235864" cy="1057275"/>
          </a:xfrm>
          <a:custGeom>
            <a:avLst/>
            <a:gdLst>
              <a:gd name="connsiteX0" fmla="*/ 0 w 1235864"/>
              <a:gd name="connsiteY0" fmla="*/ 528638 h 1057275"/>
              <a:gd name="connsiteX1" fmla="*/ 528638 w 1235864"/>
              <a:gd name="connsiteY1" fmla="*/ 0 h 1057275"/>
              <a:gd name="connsiteX2" fmla="*/ 707227 w 1235864"/>
              <a:gd name="connsiteY2" fmla="*/ 0 h 1057275"/>
              <a:gd name="connsiteX3" fmla="*/ 1235865 w 1235864"/>
              <a:gd name="connsiteY3" fmla="*/ 528638 h 1057275"/>
              <a:gd name="connsiteX4" fmla="*/ 1235864 w 1235864"/>
              <a:gd name="connsiteY4" fmla="*/ 528638 h 1057275"/>
              <a:gd name="connsiteX5" fmla="*/ 707226 w 1235864"/>
              <a:gd name="connsiteY5" fmla="*/ 1057276 h 1057275"/>
              <a:gd name="connsiteX6" fmla="*/ 528638 w 1235864"/>
              <a:gd name="connsiteY6" fmla="*/ 1057275 h 1057275"/>
              <a:gd name="connsiteX7" fmla="*/ 0 w 1235864"/>
              <a:gd name="connsiteY7" fmla="*/ 528637 h 1057275"/>
              <a:gd name="connsiteX8" fmla="*/ 0 w 1235864"/>
              <a:gd name="connsiteY8" fmla="*/ 528638 h 1057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5864" h="1057275" extrusionOk="0">
                <a:moveTo>
                  <a:pt x="0" y="528638"/>
                </a:moveTo>
                <a:cubicBezTo>
                  <a:pt x="10673" y="240266"/>
                  <a:pt x="272548" y="-13295"/>
                  <a:pt x="528638" y="0"/>
                </a:cubicBezTo>
                <a:cubicBezTo>
                  <a:pt x="604931" y="886"/>
                  <a:pt x="666853" y="7215"/>
                  <a:pt x="707227" y="0"/>
                </a:cubicBezTo>
                <a:cubicBezTo>
                  <a:pt x="1015101" y="20274"/>
                  <a:pt x="1278285" y="260664"/>
                  <a:pt x="1235865" y="528638"/>
                </a:cubicBezTo>
                <a:lnTo>
                  <a:pt x="1235864" y="528638"/>
                </a:lnTo>
                <a:cubicBezTo>
                  <a:pt x="1279476" y="825561"/>
                  <a:pt x="1024341" y="1090318"/>
                  <a:pt x="707226" y="1057276"/>
                </a:cubicBezTo>
                <a:cubicBezTo>
                  <a:pt x="647489" y="1065810"/>
                  <a:pt x="565781" y="1058497"/>
                  <a:pt x="528638" y="1057275"/>
                </a:cubicBezTo>
                <a:cubicBezTo>
                  <a:pt x="239798" y="1063206"/>
                  <a:pt x="-34656" y="758246"/>
                  <a:pt x="0" y="528637"/>
                </a:cubicBezTo>
                <a:lnTo>
                  <a:pt x="0" y="528638"/>
                </a:lnTo>
                <a:close/>
              </a:path>
            </a:pathLst>
          </a:cu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415237571">
                  <a:prstGeom prst="roundRect">
                    <a:avLst>
                      <a:gd name="adj" fmla="val 50000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/>
              <a:t>0V48B</a:t>
            </a:r>
          </a:p>
          <a:p>
            <a:pPr algn="ctr"/>
            <a:r>
              <a:rPr lang="en-US"/>
              <a:t>48M</a:t>
            </a:r>
          </a:p>
        </p:txBody>
      </p:sp>
      <p:sp>
        <p:nvSpPr>
          <p:cNvPr id="5" name="Rectangle: Rounded Corners 6">
            <a:extLst>
              <a:ext uri="{FF2B5EF4-FFF2-40B4-BE49-F238E27FC236}">
                <a16:creationId xmlns:a16="http://schemas.microsoft.com/office/drawing/2014/main" id="{97142A67-51DC-5194-88A1-529D15AE0BB6}"/>
              </a:ext>
            </a:extLst>
          </p:cNvPr>
          <p:cNvSpPr/>
          <p:nvPr/>
        </p:nvSpPr>
        <p:spPr>
          <a:xfrm>
            <a:off x="757419" y="2651497"/>
            <a:ext cx="5829298" cy="2747963"/>
          </a:xfrm>
          <a:prstGeom prst="roundRect">
            <a:avLst>
              <a:gd name="adj" fmla="val 4330"/>
            </a:avLst>
          </a:prstGeom>
          <a:pattFill prst="pct5">
            <a:fgClr>
              <a:schemeClr val="accent1"/>
            </a:fgClr>
            <a:bgClr>
              <a:schemeClr val="bg1"/>
            </a:bgClr>
          </a:pattFill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121192107">
                  <a:custGeom>
                    <a:avLst/>
                    <a:gdLst>
                      <a:gd name="connsiteX0" fmla="*/ 0 w 5829298"/>
                      <a:gd name="connsiteY0" fmla="*/ 118987 h 2747963"/>
                      <a:gd name="connsiteX1" fmla="*/ 118987 w 5829298"/>
                      <a:gd name="connsiteY1" fmla="*/ 0 h 2747963"/>
                      <a:gd name="connsiteX2" fmla="*/ 929729 w 5829298"/>
                      <a:gd name="connsiteY2" fmla="*/ 0 h 2747963"/>
                      <a:gd name="connsiteX3" fmla="*/ 1740471 w 5829298"/>
                      <a:gd name="connsiteY3" fmla="*/ 0 h 2747963"/>
                      <a:gd name="connsiteX4" fmla="*/ 2495300 w 5829298"/>
                      <a:gd name="connsiteY4" fmla="*/ 0 h 2747963"/>
                      <a:gd name="connsiteX5" fmla="*/ 3026475 w 5829298"/>
                      <a:gd name="connsiteY5" fmla="*/ 0 h 2747963"/>
                      <a:gd name="connsiteX6" fmla="*/ 3837217 w 5829298"/>
                      <a:gd name="connsiteY6" fmla="*/ 0 h 2747963"/>
                      <a:gd name="connsiteX7" fmla="*/ 4536133 w 5829298"/>
                      <a:gd name="connsiteY7" fmla="*/ 0 h 2747963"/>
                      <a:gd name="connsiteX8" fmla="*/ 5710311 w 5829298"/>
                      <a:gd name="connsiteY8" fmla="*/ 0 h 2747963"/>
                      <a:gd name="connsiteX9" fmla="*/ 5829298 w 5829298"/>
                      <a:gd name="connsiteY9" fmla="*/ 118987 h 2747963"/>
                      <a:gd name="connsiteX10" fmla="*/ 5829298 w 5829298"/>
                      <a:gd name="connsiteY10" fmla="*/ 696284 h 2747963"/>
                      <a:gd name="connsiteX11" fmla="*/ 5829298 w 5829298"/>
                      <a:gd name="connsiteY11" fmla="*/ 1348882 h 2747963"/>
                      <a:gd name="connsiteX12" fmla="*/ 5829298 w 5829298"/>
                      <a:gd name="connsiteY12" fmla="*/ 2001479 h 2747963"/>
                      <a:gd name="connsiteX13" fmla="*/ 5829298 w 5829298"/>
                      <a:gd name="connsiteY13" fmla="*/ 2628976 h 2747963"/>
                      <a:gd name="connsiteX14" fmla="*/ 5710311 w 5829298"/>
                      <a:gd name="connsiteY14" fmla="*/ 2747963 h 2747963"/>
                      <a:gd name="connsiteX15" fmla="*/ 4955482 w 5829298"/>
                      <a:gd name="connsiteY15" fmla="*/ 2747963 h 2747963"/>
                      <a:gd name="connsiteX16" fmla="*/ 4312480 w 5829298"/>
                      <a:gd name="connsiteY16" fmla="*/ 2747963 h 2747963"/>
                      <a:gd name="connsiteX17" fmla="*/ 3557651 w 5829298"/>
                      <a:gd name="connsiteY17" fmla="*/ 2747963 h 2747963"/>
                      <a:gd name="connsiteX18" fmla="*/ 2746909 w 5829298"/>
                      <a:gd name="connsiteY18" fmla="*/ 2747963 h 2747963"/>
                      <a:gd name="connsiteX19" fmla="*/ 2047994 w 5829298"/>
                      <a:gd name="connsiteY19" fmla="*/ 2747963 h 2747963"/>
                      <a:gd name="connsiteX20" fmla="*/ 1237252 w 5829298"/>
                      <a:gd name="connsiteY20" fmla="*/ 2747963 h 2747963"/>
                      <a:gd name="connsiteX21" fmla="*/ 118987 w 5829298"/>
                      <a:gd name="connsiteY21" fmla="*/ 2747963 h 2747963"/>
                      <a:gd name="connsiteX22" fmla="*/ 0 w 5829298"/>
                      <a:gd name="connsiteY22" fmla="*/ 2628976 h 2747963"/>
                      <a:gd name="connsiteX23" fmla="*/ 0 w 5829298"/>
                      <a:gd name="connsiteY23" fmla="*/ 2026579 h 2747963"/>
                      <a:gd name="connsiteX24" fmla="*/ 0 w 5829298"/>
                      <a:gd name="connsiteY24" fmla="*/ 1399081 h 2747963"/>
                      <a:gd name="connsiteX25" fmla="*/ 0 w 5829298"/>
                      <a:gd name="connsiteY25" fmla="*/ 796684 h 2747963"/>
                      <a:gd name="connsiteX26" fmla="*/ 0 w 5829298"/>
                      <a:gd name="connsiteY26" fmla="*/ 118987 h 27479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5829298" h="2747963" fill="none" extrusionOk="0">
                        <a:moveTo>
                          <a:pt x="0" y="118987"/>
                        </a:moveTo>
                        <a:cubicBezTo>
                          <a:pt x="1870" y="51736"/>
                          <a:pt x="51818" y="-6936"/>
                          <a:pt x="118987" y="0"/>
                        </a:cubicBezTo>
                        <a:cubicBezTo>
                          <a:pt x="359755" y="39294"/>
                          <a:pt x="684556" y="-37333"/>
                          <a:pt x="929729" y="0"/>
                        </a:cubicBezTo>
                        <a:cubicBezTo>
                          <a:pt x="1174902" y="37333"/>
                          <a:pt x="1485722" y="15184"/>
                          <a:pt x="1740471" y="0"/>
                        </a:cubicBezTo>
                        <a:cubicBezTo>
                          <a:pt x="1995220" y="-15184"/>
                          <a:pt x="2123017" y="-30680"/>
                          <a:pt x="2495300" y="0"/>
                        </a:cubicBezTo>
                        <a:cubicBezTo>
                          <a:pt x="2867583" y="30680"/>
                          <a:pt x="2844969" y="-10055"/>
                          <a:pt x="3026475" y="0"/>
                        </a:cubicBezTo>
                        <a:cubicBezTo>
                          <a:pt x="3207981" y="10055"/>
                          <a:pt x="3438275" y="14578"/>
                          <a:pt x="3837217" y="0"/>
                        </a:cubicBezTo>
                        <a:cubicBezTo>
                          <a:pt x="4236159" y="-14578"/>
                          <a:pt x="4288439" y="-32959"/>
                          <a:pt x="4536133" y="0"/>
                        </a:cubicBezTo>
                        <a:cubicBezTo>
                          <a:pt x="4783827" y="32959"/>
                          <a:pt x="5311620" y="-41409"/>
                          <a:pt x="5710311" y="0"/>
                        </a:cubicBezTo>
                        <a:cubicBezTo>
                          <a:pt x="5768928" y="-4202"/>
                          <a:pt x="5831189" y="52638"/>
                          <a:pt x="5829298" y="118987"/>
                        </a:cubicBezTo>
                        <a:cubicBezTo>
                          <a:pt x="5825729" y="367827"/>
                          <a:pt x="5807710" y="477892"/>
                          <a:pt x="5829298" y="696284"/>
                        </a:cubicBezTo>
                        <a:cubicBezTo>
                          <a:pt x="5850886" y="914676"/>
                          <a:pt x="5843005" y="1148603"/>
                          <a:pt x="5829298" y="1348882"/>
                        </a:cubicBezTo>
                        <a:cubicBezTo>
                          <a:pt x="5815591" y="1549161"/>
                          <a:pt x="5841578" y="1689510"/>
                          <a:pt x="5829298" y="2001479"/>
                        </a:cubicBezTo>
                        <a:cubicBezTo>
                          <a:pt x="5817018" y="2313448"/>
                          <a:pt x="5813640" y="2322944"/>
                          <a:pt x="5829298" y="2628976"/>
                        </a:cubicBezTo>
                        <a:cubicBezTo>
                          <a:pt x="5816098" y="2699396"/>
                          <a:pt x="5773809" y="2734811"/>
                          <a:pt x="5710311" y="2747963"/>
                        </a:cubicBezTo>
                        <a:cubicBezTo>
                          <a:pt x="5460052" y="2761682"/>
                          <a:pt x="5241942" y="2729887"/>
                          <a:pt x="4955482" y="2747963"/>
                        </a:cubicBezTo>
                        <a:cubicBezTo>
                          <a:pt x="4669022" y="2766039"/>
                          <a:pt x="4628079" y="2724095"/>
                          <a:pt x="4312480" y="2747963"/>
                        </a:cubicBezTo>
                        <a:cubicBezTo>
                          <a:pt x="3996881" y="2771831"/>
                          <a:pt x="3891034" y="2750626"/>
                          <a:pt x="3557651" y="2747963"/>
                        </a:cubicBezTo>
                        <a:cubicBezTo>
                          <a:pt x="3224268" y="2745300"/>
                          <a:pt x="2926986" y="2726958"/>
                          <a:pt x="2746909" y="2747963"/>
                        </a:cubicBezTo>
                        <a:cubicBezTo>
                          <a:pt x="2566832" y="2768968"/>
                          <a:pt x="2350017" y="2778101"/>
                          <a:pt x="2047994" y="2747963"/>
                        </a:cubicBezTo>
                        <a:cubicBezTo>
                          <a:pt x="1745972" y="2717825"/>
                          <a:pt x="1490274" y="2740241"/>
                          <a:pt x="1237252" y="2747963"/>
                        </a:cubicBezTo>
                        <a:cubicBezTo>
                          <a:pt x="984230" y="2755685"/>
                          <a:pt x="383772" y="2758405"/>
                          <a:pt x="118987" y="2747963"/>
                        </a:cubicBezTo>
                        <a:cubicBezTo>
                          <a:pt x="53498" y="2731590"/>
                          <a:pt x="9693" y="2696571"/>
                          <a:pt x="0" y="2628976"/>
                        </a:cubicBezTo>
                        <a:cubicBezTo>
                          <a:pt x="-15009" y="2446784"/>
                          <a:pt x="-27476" y="2151825"/>
                          <a:pt x="0" y="2026579"/>
                        </a:cubicBezTo>
                        <a:cubicBezTo>
                          <a:pt x="27476" y="1901333"/>
                          <a:pt x="14594" y="1634249"/>
                          <a:pt x="0" y="1399081"/>
                        </a:cubicBezTo>
                        <a:cubicBezTo>
                          <a:pt x="-14594" y="1163913"/>
                          <a:pt x="22767" y="955758"/>
                          <a:pt x="0" y="796684"/>
                        </a:cubicBezTo>
                        <a:cubicBezTo>
                          <a:pt x="-22767" y="637610"/>
                          <a:pt x="22514" y="336435"/>
                          <a:pt x="0" y="118987"/>
                        </a:cubicBezTo>
                        <a:close/>
                      </a:path>
                      <a:path w="5829298" h="2747963" stroke="0" extrusionOk="0">
                        <a:moveTo>
                          <a:pt x="0" y="118987"/>
                        </a:moveTo>
                        <a:cubicBezTo>
                          <a:pt x="5271" y="53203"/>
                          <a:pt x="51502" y="-6222"/>
                          <a:pt x="118987" y="0"/>
                        </a:cubicBezTo>
                        <a:cubicBezTo>
                          <a:pt x="309038" y="19343"/>
                          <a:pt x="548919" y="-26103"/>
                          <a:pt x="706076" y="0"/>
                        </a:cubicBezTo>
                        <a:cubicBezTo>
                          <a:pt x="863233" y="26103"/>
                          <a:pt x="1142516" y="-21951"/>
                          <a:pt x="1404992" y="0"/>
                        </a:cubicBezTo>
                        <a:cubicBezTo>
                          <a:pt x="1667468" y="21951"/>
                          <a:pt x="1807253" y="14019"/>
                          <a:pt x="1936167" y="0"/>
                        </a:cubicBezTo>
                        <a:cubicBezTo>
                          <a:pt x="2065082" y="-14019"/>
                          <a:pt x="2384252" y="33888"/>
                          <a:pt x="2746909" y="0"/>
                        </a:cubicBezTo>
                        <a:cubicBezTo>
                          <a:pt x="3109566" y="-33888"/>
                          <a:pt x="3158578" y="-17384"/>
                          <a:pt x="3445825" y="0"/>
                        </a:cubicBezTo>
                        <a:cubicBezTo>
                          <a:pt x="3733072" y="17384"/>
                          <a:pt x="3815045" y="-12389"/>
                          <a:pt x="4032914" y="0"/>
                        </a:cubicBezTo>
                        <a:cubicBezTo>
                          <a:pt x="4250783" y="12389"/>
                          <a:pt x="4449276" y="-26230"/>
                          <a:pt x="4564090" y="0"/>
                        </a:cubicBezTo>
                        <a:cubicBezTo>
                          <a:pt x="4678904" y="26230"/>
                          <a:pt x="5197120" y="55788"/>
                          <a:pt x="5710311" y="0"/>
                        </a:cubicBezTo>
                        <a:cubicBezTo>
                          <a:pt x="5780704" y="14276"/>
                          <a:pt x="5820681" y="52472"/>
                          <a:pt x="5829298" y="118987"/>
                        </a:cubicBezTo>
                        <a:cubicBezTo>
                          <a:pt x="5804611" y="316600"/>
                          <a:pt x="5832415" y="509524"/>
                          <a:pt x="5829298" y="696284"/>
                        </a:cubicBezTo>
                        <a:cubicBezTo>
                          <a:pt x="5826181" y="883044"/>
                          <a:pt x="5842186" y="1150956"/>
                          <a:pt x="5829298" y="1348882"/>
                        </a:cubicBezTo>
                        <a:cubicBezTo>
                          <a:pt x="5816410" y="1546808"/>
                          <a:pt x="5802269" y="1738343"/>
                          <a:pt x="5829298" y="1901079"/>
                        </a:cubicBezTo>
                        <a:cubicBezTo>
                          <a:pt x="5856327" y="2063815"/>
                          <a:pt x="5831865" y="2398871"/>
                          <a:pt x="5829298" y="2628976"/>
                        </a:cubicBezTo>
                        <a:cubicBezTo>
                          <a:pt x="5813599" y="2693621"/>
                          <a:pt x="5786841" y="2755658"/>
                          <a:pt x="5710311" y="2747963"/>
                        </a:cubicBezTo>
                        <a:cubicBezTo>
                          <a:pt x="5503425" y="2742604"/>
                          <a:pt x="5199880" y="2718300"/>
                          <a:pt x="4955482" y="2747963"/>
                        </a:cubicBezTo>
                        <a:cubicBezTo>
                          <a:pt x="4711084" y="2777626"/>
                          <a:pt x="4567560" y="2735450"/>
                          <a:pt x="4368393" y="2747963"/>
                        </a:cubicBezTo>
                        <a:cubicBezTo>
                          <a:pt x="4169226" y="2760476"/>
                          <a:pt x="3935858" y="2726783"/>
                          <a:pt x="3557651" y="2747963"/>
                        </a:cubicBezTo>
                        <a:cubicBezTo>
                          <a:pt x="3179444" y="2769143"/>
                          <a:pt x="3252477" y="2744955"/>
                          <a:pt x="3026475" y="2747963"/>
                        </a:cubicBezTo>
                        <a:cubicBezTo>
                          <a:pt x="2800473" y="2750971"/>
                          <a:pt x="2538575" y="2775504"/>
                          <a:pt x="2327560" y="2747963"/>
                        </a:cubicBezTo>
                        <a:cubicBezTo>
                          <a:pt x="2116545" y="2720422"/>
                          <a:pt x="1911290" y="2726112"/>
                          <a:pt x="1684558" y="2747963"/>
                        </a:cubicBezTo>
                        <a:cubicBezTo>
                          <a:pt x="1457826" y="2769814"/>
                          <a:pt x="1314097" y="2758474"/>
                          <a:pt x="985642" y="2747963"/>
                        </a:cubicBezTo>
                        <a:cubicBezTo>
                          <a:pt x="657187" y="2737452"/>
                          <a:pt x="403390" y="2709832"/>
                          <a:pt x="118987" y="2747963"/>
                        </a:cubicBezTo>
                        <a:cubicBezTo>
                          <a:pt x="58545" y="2754296"/>
                          <a:pt x="1813" y="2692091"/>
                          <a:pt x="0" y="2628976"/>
                        </a:cubicBezTo>
                        <a:cubicBezTo>
                          <a:pt x="-7565" y="2465073"/>
                          <a:pt x="-13469" y="2146005"/>
                          <a:pt x="0" y="1976379"/>
                        </a:cubicBezTo>
                        <a:cubicBezTo>
                          <a:pt x="13469" y="1806753"/>
                          <a:pt x="-412" y="1676376"/>
                          <a:pt x="0" y="1399081"/>
                        </a:cubicBezTo>
                        <a:cubicBezTo>
                          <a:pt x="412" y="1121786"/>
                          <a:pt x="23929" y="1076619"/>
                          <a:pt x="0" y="846884"/>
                        </a:cubicBezTo>
                        <a:cubicBezTo>
                          <a:pt x="-23929" y="617149"/>
                          <a:pt x="-19308" y="275430"/>
                          <a:pt x="0" y="118987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7">
            <a:extLst>
              <a:ext uri="{FF2B5EF4-FFF2-40B4-BE49-F238E27FC236}">
                <a16:creationId xmlns:a16="http://schemas.microsoft.com/office/drawing/2014/main" id="{2869811D-16AE-BC0C-B2BF-CC597D7DD60A}"/>
              </a:ext>
            </a:extLst>
          </p:cNvPr>
          <p:cNvSpPr/>
          <p:nvPr/>
        </p:nvSpPr>
        <p:spPr>
          <a:xfrm>
            <a:off x="5017296" y="5794333"/>
            <a:ext cx="1128712" cy="485817"/>
          </a:xfrm>
          <a:custGeom>
            <a:avLst/>
            <a:gdLst>
              <a:gd name="connsiteX0" fmla="*/ 0 w 1128712"/>
              <a:gd name="connsiteY0" fmla="*/ 31952 h 485817"/>
              <a:gd name="connsiteX1" fmla="*/ 31952 w 1128712"/>
              <a:gd name="connsiteY1" fmla="*/ 0 h 485817"/>
              <a:gd name="connsiteX2" fmla="*/ 553708 w 1128712"/>
              <a:gd name="connsiteY2" fmla="*/ 0 h 485817"/>
              <a:gd name="connsiteX3" fmla="*/ 1096760 w 1128712"/>
              <a:gd name="connsiteY3" fmla="*/ 0 h 485817"/>
              <a:gd name="connsiteX4" fmla="*/ 1128712 w 1128712"/>
              <a:gd name="connsiteY4" fmla="*/ 31952 h 485817"/>
              <a:gd name="connsiteX5" fmla="*/ 1128712 w 1128712"/>
              <a:gd name="connsiteY5" fmla="*/ 453865 h 485817"/>
              <a:gd name="connsiteX6" fmla="*/ 1096760 w 1128712"/>
              <a:gd name="connsiteY6" fmla="*/ 485817 h 485817"/>
              <a:gd name="connsiteX7" fmla="*/ 553708 w 1128712"/>
              <a:gd name="connsiteY7" fmla="*/ 485817 h 485817"/>
              <a:gd name="connsiteX8" fmla="*/ 31952 w 1128712"/>
              <a:gd name="connsiteY8" fmla="*/ 485817 h 485817"/>
              <a:gd name="connsiteX9" fmla="*/ 0 w 1128712"/>
              <a:gd name="connsiteY9" fmla="*/ 453865 h 485817"/>
              <a:gd name="connsiteX10" fmla="*/ 0 w 1128712"/>
              <a:gd name="connsiteY10" fmla="*/ 31952 h 485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28712" h="485817" extrusionOk="0">
                <a:moveTo>
                  <a:pt x="0" y="31952"/>
                </a:moveTo>
                <a:cubicBezTo>
                  <a:pt x="512" y="15684"/>
                  <a:pt x="15854" y="-1391"/>
                  <a:pt x="31952" y="0"/>
                </a:cubicBezTo>
                <a:cubicBezTo>
                  <a:pt x="183020" y="-25809"/>
                  <a:pt x="401370" y="-12493"/>
                  <a:pt x="553708" y="0"/>
                </a:cubicBezTo>
                <a:cubicBezTo>
                  <a:pt x="706046" y="12493"/>
                  <a:pt x="926191" y="-20237"/>
                  <a:pt x="1096760" y="0"/>
                </a:cubicBezTo>
                <a:cubicBezTo>
                  <a:pt x="1115888" y="335"/>
                  <a:pt x="1127142" y="13002"/>
                  <a:pt x="1128712" y="31952"/>
                </a:cubicBezTo>
                <a:cubicBezTo>
                  <a:pt x="1141001" y="200277"/>
                  <a:pt x="1142763" y="264566"/>
                  <a:pt x="1128712" y="453865"/>
                </a:cubicBezTo>
                <a:cubicBezTo>
                  <a:pt x="1126345" y="474913"/>
                  <a:pt x="1116590" y="482999"/>
                  <a:pt x="1096760" y="485817"/>
                </a:cubicBezTo>
                <a:cubicBezTo>
                  <a:pt x="961450" y="488747"/>
                  <a:pt x="772228" y="491168"/>
                  <a:pt x="553708" y="485817"/>
                </a:cubicBezTo>
                <a:cubicBezTo>
                  <a:pt x="335188" y="480466"/>
                  <a:pt x="215242" y="467365"/>
                  <a:pt x="31952" y="485817"/>
                </a:cubicBezTo>
                <a:cubicBezTo>
                  <a:pt x="16196" y="486635"/>
                  <a:pt x="763" y="470778"/>
                  <a:pt x="0" y="453865"/>
                </a:cubicBezTo>
                <a:cubicBezTo>
                  <a:pt x="17165" y="290205"/>
                  <a:pt x="17872" y="213922"/>
                  <a:pt x="0" y="31952"/>
                </a:cubicBezTo>
                <a:close/>
              </a:path>
            </a:pathLst>
          </a:custGeom>
          <a:noFill/>
          <a:ln w="2857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2252879021">
                  <a:prstGeom prst="roundRect">
                    <a:avLst>
                      <a:gd name="adj" fmla="val 6577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r>
              <a:rPr lang="en-US" sz="1400"/>
              <a:t>USB3.0</a:t>
            </a:r>
          </a:p>
          <a:p>
            <a:pPr algn="ctr"/>
            <a:r>
              <a:rPr lang="zh-CN" altLang="en-US" sz="1400"/>
              <a:t>母座</a:t>
            </a:r>
            <a:endParaRPr lang="en-US" sz="1400"/>
          </a:p>
        </p:txBody>
      </p:sp>
      <p:cxnSp>
        <p:nvCxnSpPr>
          <p:cNvPr id="7" name="Straight Arrow Connector 16">
            <a:extLst>
              <a:ext uri="{FF2B5EF4-FFF2-40B4-BE49-F238E27FC236}">
                <a16:creationId xmlns:a16="http://schemas.microsoft.com/office/drawing/2014/main" id="{2E87521D-278C-702D-F17B-C64CBEC5414D}"/>
              </a:ext>
            </a:extLst>
          </p:cNvPr>
          <p:cNvCxnSpPr>
            <a:cxnSpLocks/>
            <a:stCxn id="10" idx="2"/>
            <a:endCxn id="6" idx="0"/>
          </p:cNvCxnSpPr>
          <p:nvPr/>
        </p:nvCxnSpPr>
        <p:spPr>
          <a:xfrm>
            <a:off x="5574510" y="5532944"/>
            <a:ext cx="7142" cy="26138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Rectangle 20">
            <a:extLst>
              <a:ext uri="{FF2B5EF4-FFF2-40B4-BE49-F238E27FC236}">
                <a16:creationId xmlns:a16="http://schemas.microsoft.com/office/drawing/2014/main" id="{E1A6D834-7FE5-BD44-FE4C-D1A962F47246}"/>
              </a:ext>
            </a:extLst>
          </p:cNvPr>
          <p:cNvSpPr/>
          <p:nvPr/>
        </p:nvSpPr>
        <p:spPr>
          <a:xfrm>
            <a:off x="2281419" y="2513385"/>
            <a:ext cx="585786" cy="276226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</a:rPr>
              <a:t>MIPI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Rectangle 23">
            <a:extLst>
              <a:ext uri="{FF2B5EF4-FFF2-40B4-BE49-F238E27FC236}">
                <a16:creationId xmlns:a16="http://schemas.microsoft.com/office/drawing/2014/main" id="{A19C5703-1389-8724-4339-D0292D4FFE68}"/>
              </a:ext>
            </a:extLst>
          </p:cNvPr>
          <p:cNvSpPr/>
          <p:nvPr/>
        </p:nvSpPr>
        <p:spPr>
          <a:xfrm>
            <a:off x="4897217" y="2513385"/>
            <a:ext cx="585786" cy="276226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</a:rPr>
              <a:t>I2C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Rectangle 24">
            <a:extLst>
              <a:ext uri="{FF2B5EF4-FFF2-40B4-BE49-F238E27FC236}">
                <a16:creationId xmlns:a16="http://schemas.microsoft.com/office/drawing/2014/main" id="{3BD889D3-A50E-015F-3397-4AF224DFAA06}"/>
              </a:ext>
            </a:extLst>
          </p:cNvPr>
          <p:cNvSpPr/>
          <p:nvPr/>
        </p:nvSpPr>
        <p:spPr>
          <a:xfrm>
            <a:off x="5003011" y="5256718"/>
            <a:ext cx="1142997" cy="276226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</a:rPr>
              <a:t>USB PHY</a:t>
            </a:r>
          </a:p>
        </p:txBody>
      </p:sp>
      <p:sp>
        <p:nvSpPr>
          <p:cNvPr id="11" name="Rectangle 26">
            <a:extLst>
              <a:ext uri="{FF2B5EF4-FFF2-40B4-BE49-F238E27FC236}">
                <a16:creationId xmlns:a16="http://schemas.microsoft.com/office/drawing/2014/main" id="{4433C44E-1010-D149-30AA-B7167A6A3D85}"/>
              </a:ext>
            </a:extLst>
          </p:cNvPr>
          <p:cNvSpPr/>
          <p:nvPr/>
        </p:nvSpPr>
        <p:spPr>
          <a:xfrm>
            <a:off x="1631339" y="2513385"/>
            <a:ext cx="585786" cy="276226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</a:rPr>
              <a:t>I2C</a:t>
            </a:r>
          </a:p>
        </p:txBody>
      </p:sp>
      <p:cxnSp>
        <p:nvCxnSpPr>
          <p:cNvPr id="12" name="Straight Arrow Connector 9">
            <a:extLst>
              <a:ext uri="{FF2B5EF4-FFF2-40B4-BE49-F238E27FC236}">
                <a16:creationId xmlns:a16="http://schemas.microsoft.com/office/drawing/2014/main" id="{B85A1B90-14FF-AEEF-6782-CC0CDCD69207}"/>
              </a:ext>
            </a:extLst>
          </p:cNvPr>
          <p:cNvCxnSpPr>
            <a:cxnSpLocks/>
            <a:stCxn id="4" idx="2"/>
            <a:endCxn id="8" idx="0"/>
          </p:cNvCxnSpPr>
          <p:nvPr/>
        </p:nvCxnSpPr>
        <p:spPr>
          <a:xfrm>
            <a:off x="2249272" y="2213347"/>
            <a:ext cx="325040" cy="30003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28">
            <a:extLst>
              <a:ext uri="{FF2B5EF4-FFF2-40B4-BE49-F238E27FC236}">
                <a16:creationId xmlns:a16="http://schemas.microsoft.com/office/drawing/2014/main" id="{E232A956-12AE-1751-D516-5F5234E21707}"/>
              </a:ext>
            </a:extLst>
          </p:cNvPr>
          <p:cNvCxnSpPr>
            <a:cxnSpLocks/>
            <a:stCxn id="4" idx="2"/>
            <a:endCxn id="11" idx="0"/>
          </p:cNvCxnSpPr>
          <p:nvPr/>
        </p:nvCxnSpPr>
        <p:spPr>
          <a:xfrm flipH="1">
            <a:off x="1924232" y="2213347"/>
            <a:ext cx="325040" cy="30003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Rectangle: Rounded Corners 34">
            <a:extLst>
              <a:ext uri="{FF2B5EF4-FFF2-40B4-BE49-F238E27FC236}">
                <a16:creationId xmlns:a16="http://schemas.microsoft.com/office/drawing/2014/main" id="{56DFE329-D79C-0045-E475-509AE7011C5D}"/>
              </a:ext>
            </a:extLst>
          </p:cNvPr>
          <p:cNvSpPr/>
          <p:nvPr/>
        </p:nvSpPr>
        <p:spPr>
          <a:xfrm>
            <a:off x="3101759" y="1156072"/>
            <a:ext cx="1235864" cy="1057275"/>
          </a:xfrm>
          <a:custGeom>
            <a:avLst/>
            <a:gdLst>
              <a:gd name="connsiteX0" fmla="*/ 0 w 1235864"/>
              <a:gd name="connsiteY0" fmla="*/ 528638 h 1057275"/>
              <a:gd name="connsiteX1" fmla="*/ 528638 w 1235864"/>
              <a:gd name="connsiteY1" fmla="*/ 0 h 1057275"/>
              <a:gd name="connsiteX2" fmla="*/ 707227 w 1235864"/>
              <a:gd name="connsiteY2" fmla="*/ 0 h 1057275"/>
              <a:gd name="connsiteX3" fmla="*/ 1235865 w 1235864"/>
              <a:gd name="connsiteY3" fmla="*/ 528638 h 1057275"/>
              <a:gd name="connsiteX4" fmla="*/ 1235864 w 1235864"/>
              <a:gd name="connsiteY4" fmla="*/ 528638 h 1057275"/>
              <a:gd name="connsiteX5" fmla="*/ 707226 w 1235864"/>
              <a:gd name="connsiteY5" fmla="*/ 1057276 h 1057275"/>
              <a:gd name="connsiteX6" fmla="*/ 528638 w 1235864"/>
              <a:gd name="connsiteY6" fmla="*/ 1057275 h 1057275"/>
              <a:gd name="connsiteX7" fmla="*/ 0 w 1235864"/>
              <a:gd name="connsiteY7" fmla="*/ 528637 h 1057275"/>
              <a:gd name="connsiteX8" fmla="*/ 0 w 1235864"/>
              <a:gd name="connsiteY8" fmla="*/ 528638 h 1057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35864" h="1057275" extrusionOk="0">
                <a:moveTo>
                  <a:pt x="0" y="528638"/>
                </a:moveTo>
                <a:cubicBezTo>
                  <a:pt x="25553" y="227928"/>
                  <a:pt x="276170" y="8631"/>
                  <a:pt x="528638" y="0"/>
                </a:cubicBezTo>
                <a:cubicBezTo>
                  <a:pt x="596211" y="-6447"/>
                  <a:pt x="640215" y="-8115"/>
                  <a:pt x="707227" y="0"/>
                </a:cubicBezTo>
                <a:cubicBezTo>
                  <a:pt x="979708" y="22052"/>
                  <a:pt x="1257623" y="300799"/>
                  <a:pt x="1235865" y="528638"/>
                </a:cubicBezTo>
                <a:lnTo>
                  <a:pt x="1235864" y="528638"/>
                </a:lnTo>
                <a:cubicBezTo>
                  <a:pt x="1236528" y="839552"/>
                  <a:pt x="1015821" y="1120997"/>
                  <a:pt x="707226" y="1057276"/>
                </a:cubicBezTo>
                <a:cubicBezTo>
                  <a:pt x="635106" y="1058897"/>
                  <a:pt x="575555" y="1054109"/>
                  <a:pt x="528638" y="1057275"/>
                </a:cubicBezTo>
                <a:cubicBezTo>
                  <a:pt x="194158" y="1104545"/>
                  <a:pt x="22526" y="809913"/>
                  <a:pt x="0" y="528637"/>
                </a:cubicBezTo>
                <a:lnTo>
                  <a:pt x="0" y="528638"/>
                </a:lnTo>
                <a:close/>
              </a:path>
            </a:pathLst>
          </a:cu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3880383867">
                  <a:prstGeom prst="roundRect">
                    <a:avLst>
                      <a:gd name="adj" fmla="val 50000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/>
              <a:t>OS12D</a:t>
            </a:r>
          </a:p>
          <a:p>
            <a:pPr algn="ctr"/>
            <a:r>
              <a:rPr lang="en-US"/>
              <a:t>12M</a:t>
            </a:r>
          </a:p>
        </p:txBody>
      </p:sp>
      <p:sp>
        <p:nvSpPr>
          <p:cNvPr id="15" name="Rectangle 35">
            <a:extLst>
              <a:ext uri="{FF2B5EF4-FFF2-40B4-BE49-F238E27FC236}">
                <a16:creationId xmlns:a16="http://schemas.microsoft.com/office/drawing/2014/main" id="{9F3F6F37-9FBA-F8C6-EE3E-EF1EE7C89E97}"/>
              </a:ext>
            </a:extLst>
          </p:cNvPr>
          <p:cNvSpPr/>
          <p:nvPr/>
        </p:nvSpPr>
        <p:spPr>
          <a:xfrm>
            <a:off x="3751838" y="2513385"/>
            <a:ext cx="585786" cy="276226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</a:rPr>
              <a:t>MIPI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Rectangle 36">
            <a:extLst>
              <a:ext uri="{FF2B5EF4-FFF2-40B4-BE49-F238E27FC236}">
                <a16:creationId xmlns:a16="http://schemas.microsoft.com/office/drawing/2014/main" id="{C98A91D4-BE0E-DAB5-4E0D-392B0F5C3E4E}"/>
              </a:ext>
            </a:extLst>
          </p:cNvPr>
          <p:cNvSpPr/>
          <p:nvPr/>
        </p:nvSpPr>
        <p:spPr>
          <a:xfrm>
            <a:off x="3101758" y="2513385"/>
            <a:ext cx="585786" cy="276226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</a:rPr>
              <a:t>I2C</a:t>
            </a:r>
          </a:p>
        </p:txBody>
      </p:sp>
      <p:cxnSp>
        <p:nvCxnSpPr>
          <p:cNvPr id="17" name="Straight Arrow Connector 37">
            <a:extLst>
              <a:ext uri="{FF2B5EF4-FFF2-40B4-BE49-F238E27FC236}">
                <a16:creationId xmlns:a16="http://schemas.microsoft.com/office/drawing/2014/main" id="{A6672A0C-A93B-310B-0F85-B691F0BD03E5}"/>
              </a:ext>
            </a:extLst>
          </p:cNvPr>
          <p:cNvCxnSpPr>
            <a:cxnSpLocks/>
            <a:stCxn id="14" idx="2"/>
            <a:endCxn id="15" idx="0"/>
          </p:cNvCxnSpPr>
          <p:nvPr/>
        </p:nvCxnSpPr>
        <p:spPr>
          <a:xfrm>
            <a:off x="3719691" y="2213347"/>
            <a:ext cx="325040" cy="30003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38">
            <a:extLst>
              <a:ext uri="{FF2B5EF4-FFF2-40B4-BE49-F238E27FC236}">
                <a16:creationId xmlns:a16="http://schemas.microsoft.com/office/drawing/2014/main" id="{723CDFF1-6E24-D815-1E4C-F5AAEF66D6BE}"/>
              </a:ext>
            </a:extLst>
          </p:cNvPr>
          <p:cNvCxnSpPr>
            <a:cxnSpLocks/>
            <a:stCxn id="14" idx="2"/>
            <a:endCxn id="16" idx="0"/>
          </p:cNvCxnSpPr>
          <p:nvPr/>
        </p:nvCxnSpPr>
        <p:spPr>
          <a:xfrm flipH="1">
            <a:off x="3394651" y="2213347"/>
            <a:ext cx="325040" cy="30003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Rectangle: Rounded Corners 41">
            <a:extLst>
              <a:ext uri="{FF2B5EF4-FFF2-40B4-BE49-F238E27FC236}">
                <a16:creationId xmlns:a16="http://schemas.microsoft.com/office/drawing/2014/main" id="{19C34E9B-6735-39E5-714E-615C55C39B3C}"/>
              </a:ext>
            </a:extLst>
          </p:cNvPr>
          <p:cNvSpPr/>
          <p:nvPr/>
        </p:nvSpPr>
        <p:spPr>
          <a:xfrm>
            <a:off x="4572178" y="1156071"/>
            <a:ext cx="1235864" cy="1057275"/>
          </a:xfrm>
          <a:custGeom>
            <a:avLst/>
            <a:gdLst>
              <a:gd name="connsiteX0" fmla="*/ 0 w 1235864"/>
              <a:gd name="connsiteY0" fmla="*/ 147638 h 1057275"/>
              <a:gd name="connsiteX1" fmla="*/ 147638 w 1235864"/>
              <a:gd name="connsiteY1" fmla="*/ 0 h 1057275"/>
              <a:gd name="connsiteX2" fmla="*/ 627338 w 1235864"/>
              <a:gd name="connsiteY2" fmla="*/ 0 h 1057275"/>
              <a:gd name="connsiteX3" fmla="*/ 1088226 w 1235864"/>
              <a:gd name="connsiteY3" fmla="*/ 0 h 1057275"/>
              <a:gd name="connsiteX4" fmla="*/ 1235864 w 1235864"/>
              <a:gd name="connsiteY4" fmla="*/ 147638 h 1057275"/>
              <a:gd name="connsiteX5" fmla="*/ 1235864 w 1235864"/>
              <a:gd name="connsiteY5" fmla="*/ 528638 h 1057275"/>
              <a:gd name="connsiteX6" fmla="*/ 1235864 w 1235864"/>
              <a:gd name="connsiteY6" fmla="*/ 909637 h 1057275"/>
              <a:gd name="connsiteX7" fmla="*/ 1088226 w 1235864"/>
              <a:gd name="connsiteY7" fmla="*/ 1057275 h 1057275"/>
              <a:gd name="connsiteX8" fmla="*/ 608526 w 1235864"/>
              <a:gd name="connsiteY8" fmla="*/ 1057275 h 1057275"/>
              <a:gd name="connsiteX9" fmla="*/ 147638 w 1235864"/>
              <a:gd name="connsiteY9" fmla="*/ 1057275 h 1057275"/>
              <a:gd name="connsiteX10" fmla="*/ 0 w 1235864"/>
              <a:gd name="connsiteY10" fmla="*/ 909637 h 1057275"/>
              <a:gd name="connsiteX11" fmla="*/ 0 w 1235864"/>
              <a:gd name="connsiteY11" fmla="*/ 551497 h 1057275"/>
              <a:gd name="connsiteX12" fmla="*/ 0 w 1235864"/>
              <a:gd name="connsiteY12" fmla="*/ 147638 h 1057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35864" h="1057275" extrusionOk="0">
                <a:moveTo>
                  <a:pt x="0" y="147638"/>
                </a:moveTo>
                <a:cubicBezTo>
                  <a:pt x="12752" y="80078"/>
                  <a:pt x="70042" y="1992"/>
                  <a:pt x="147638" y="0"/>
                </a:cubicBezTo>
                <a:cubicBezTo>
                  <a:pt x="328544" y="7689"/>
                  <a:pt x="472412" y="21523"/>
                  <a:pt x="627338" y="0"/>
                </a:cubicBezTo>
                <a:cubicBezTo>
                  <a:pt x="782264" y="-21523"/>
                  <a:pt x="965599" y="27"/>
                  <a:pt x="1088226" y="0"/>
                </a:cubicBezTo>
                <a:cubicBezTo>
                  <a:pt x="1168001" y="-961"/>
                  <a:pt x="1233451" y="71643"/>
                  <a:pt x="1235864" y="147638"/>
                </a:cubicBezTo>
                <a:cubicBezTo>
                  <a:pt x="1232175" y="331735"/>
                  <a:pt x="1253710" y="356220"/>
                  <a:pt x="1235864" y="528638"/>
                </a:cubicBezTo>
                <a:cubicBezTo>
                  <a:pt x="1218018" y="701056"/>
                  <a:pt x="1218428" y="792431"/>
                  <a:pt x="1235864" y="909637"/>
                </a:cubicBezTo>
                <a:cubicBezTo>
                  <a:pt x="1228160" y="985139"/>
                  <a:pt x="1168177" y="1066168"/>
                  <a:pt x="1088226" y="1057275"/>
                </a:cubicBezTo>
                <a:cubicBezTo>
                  <a:pt x="950907" y="1057410"/>
                  <a:pt x="716391" y="1064201"/>
                  <a:pt x="608526" y="1057275"/>
                </a:cubicBezTo>
                <a:cubicBezTo>
                  <a:pt x="500661" y="1050349"/>
                  <a:pt x="244872" y="1057150"/>
                  <a:pt x="147638" y="1057275"/>
                </a:cubicBezTo>
                <a:cubicBezTo>
                  <a:pt x="59740" y="1061528"/>
                  <a:pt x="3476" y="1002943"/>
                  <a:pt x="0" y="909637"/>
                </a:cubicBezTo>
                <a:cubicBezTo>
                  <a:pt x="8284" y="763475"/>
                  <a:pt x="-1292" y="709588"/>
                  <a:pt x="0" y="551497"/>
                </a:cubicBezTo>
                <a:cubicBezTo>
                  <a:pt x="1292" y="393406"/>
                  <a:pt x="-7623" y="252589"/>
                  <a:pt x="0" y="147638"/>
                </a:cubicBezTo>
                <a:close/>
              </a:path>
            </a:pathLst>
          </a:custGeom>
          <a:noFill/>
          <a:ln w="2857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520205960">
                  <a:prstGeom prst="roundRect">
                    <a:avLst>
                      <a:gd name="adj" fmla="val 13964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r>
              <a:rPr lang="en-US" dirty="0"/>
              <a:t>TOF</a:t>
            </a:r>
          </a:p>
          <a:p>
            <a:pPr algn="ctr"/>
            <a:r>
              <a:rPr lang="en-US" dirty="0"/>
              <a:t>VI5300</a:t>
            </a:r>
          </a:p>
        </p:txBody>
      </p:sp>
      <p:cxnSp>
        <p:nvCxnSpPr>
          <p:cNvPr id="20" name="Straight Arrow Connector 42">
            <a:extLst>
              <a:ext uri="{FF2B5EF4-FFF2-40B4-BE49-F238E27FC236}">
                <a16:creationId xmlns:a16="http://schemas.microsoft.com/office/drawing/2014/main" id="{0727C3D9-2CE6-17D6-AB4C-05AFDC9ABCC5}"/>
              </a:ext>
            </a:extLst>
          </p:cNvPr>
          <p:cNvCxnSpPr>
            <a:cxnSpLocks/>
            <a:stCxn id="19" idx="2"/>
            <a:endCxn id="9" idx="0"/>
          </p:cNvCxnSpPr>
          <p:nvPr/>
        </p:nvCxnSpPr>
        <p:spPr>
          <a:xfrm>
            <a:off x="5190110" y="2213346"/>
            <a:ext cx="0" cy="30003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Rectangle 51">
            <a:extLst>
              <a:ext uri="{FF2B5EF4-FFF2-40B4-BE49-F238E27FC236}">
                <a16:creationId xmlns:a16="http://schemas.microsoft.com/office/drawing/2014/main" id="{2A61E854-E5C8-FD63-8457-0DBC5CA4B6CB}"/>
              </a:ext>
            </a:extLst>
          </p:cNvPr>
          <p:cNvSpPr/>
          <p:nvPr/>
        </p:nvSpPr>
        <p:spPr>
          <a:xfrm>
            <a:off x="2281419" y="2983753"/>
            <a:ext cx="585786" cy="276226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</a:rPr>
              <a:t>ISP</a:t>
            </a:r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22" name="Straight Arrow Connector 52">
            <a:extLst>
              <a:ext uri="{FF2B5EF4-FFF2-40B4-BE49-F238E27FC236}">
                <a16:creationId xmlns:a16="http://schemas.microsoft.com/office/drawing/2014/main" id="{4F789BE3-D44F-E907-E79C-8C7E193D888B}"/>
              </a:ext>
            </a:extLst>
          </p:cNvPr>
          <p:cNvCxnSpPr>
            <a:cxnSpLocks/>
            <a:stCxn id="8" idx="2"/>
            <a:endCxn id="21" idx="0"/>
          </p:cNvCxnSpPr>
          <p:nvPr/>
        </p:nvCxnSpPr>
        <p:spPr>
          <a:xfrm>
            <a:off x="2574312" y="2789611"/>
            <a:ext cx="0" cy="19414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Rectangle 55">
            <a:extLst>
              <a:ext uri="{FF2B5EF4-FFF2-40B4-BE49-F238E27FC236}">
                <a16:creationId xmlns:a16="http://schemas.microsoft.com/office/drawing/2014/main" id="{EB839BB9-0845-08BC-6F27-FD5D97E1FDCD}"/>
              </a:ext>
            </a:extLst>
          </p:cNvPr>
          <p:cNvSpPr/>
          <p:nvPr/>
        </p:nvSpPr>
        <p:spPr>
          <a:xfrm>
            <a:off x="3751837" y="2983753"/>
            <a:ext cx="585786" cy="276226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</a:rPr>
              <a:t>ISP</a:t>
            </a:r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24" name="Straight Arrow Connector 56">
            <a:extLst>
              <a:ext uri="{FF2B5EF4-FFF2-40B4-BE49-F238E27FC236}">
                <a16:creationId xmlns:a16="http://schemas.microsoft.com/office/drawing/2014/main" id="{A5EBCCC6-225D-6D29-F79E-607A9490E6FD}"/>
              </a:ext>
            </a:extLst>
          </p:cNvPr>
          <p:cNvCxnSpPr>
            <a:cxnSpLocks/>
            <a:stCxn id="15" idx="2"/>
            <a:endCxn id="23" idx="0"/>
          </p:cNvCxnSpPr>
          <p:nvPr/>
        </p:nvCxnSpPr>
        <p:spPr>
          <a:xfrm flipH="1">
            <a:off x="4044730" y="2789611"/>
            <a:ext cx="1" cy="19414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5" name="TextBox 68">
            <a:extLst>
              <a:ext uri="{FF2B5EF4-FFF2-40B4-BE49-F238E27FC236}">
                <a16:creationId xmlns:a16="http://schemas.microsoft.com/office/drawing/2014/main" id="{13D1EA99-5BCA-E508-F489-0A7CBBD79A82}"/>
              </a:ext>
            </a:extLst>
          </p:cNvPr>
          <p:cNvSpPr txBox="1"/>
          <p:nvPr/>
        </p:nvSpPr>
        <p:spPr>
          <a:xfrm>
            <a:off x="926550" y="4915926"/>
            <a:ext cx="1647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RK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单板</a:t>
            </a:r>
            <a:endParaRPr lang="en-US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6" name="Rectangle 69">
            <a:extLst>
              <a:ext uri="{FF2B5EF4-FFF2-40B4-BE49-F238E27FC236}">
                <a16:creationId xmlns:a16="http://schemas.microsoft.com/office/drawing/2014/main" id="{D13344EA-F3CC-4928-38F2-6FDDD388A172}"/>
              </a:ext>
            </a:extLst>
          </p:cNvPr>
          <p:cNvSpPr/>
          <p:nvPr/>
        </p:nvSpPr>
        <p:spPr>
          <a:xfrm>
            <a:off x="3285712" y="3656386"/>
            <a:ext cx="772711" cy="66436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RK</a:t>
            </a:r>
            <a:endParaRPr lang="en-US" dirty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7" name="Rectangle 71">
            <a:extLst>
              <a:ext uri="{FF2B5EF4-FFF2-40B4-BE49-F238E27FC236}">
                <a16:creationId xmlns:a16="http://schemas.microsoft.com/office/drawing/2014/main" id="{AE6429D7-93F1-6FFD-C7E0-B9C7C57F4568}"/>
              </a:ext>
            </a:extLst>
          </p:cNvPr>
          <p:cNvSpPr/>
          <p:nvPr/>
        </p:nvSpPr>
        <p:spPr>
          <a:xfrm>
            <a:off x="3394650" y="4582690"/>
            <a:ext cx="1177527" cy="34541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DDR4 x2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Rectangle 72">
            <a:extLst>
              <a:ext uri="{FF2B5EF4-FFF2-40B4-BE49-F238E27FC236}">
                <a16:creationId xmlns:a16="http://schemas.microsoft.com/office/drawing/2014/main" id="{38AE3456-C695-CD33-91F4-B6CBAD6F1379}"/>
              </a:ext>
            </a:extLst>
          </p:cNvPr>
          <p:cNvSpPr/>
          <p:nvPr/>
        </p:nvSpPr>
        <p:spPr>
          <a:xfrm>
            <a:off x="2191040" y="4113450"/>
            <a:ext cx="642588" cy="52625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EMMC</a:t>
            </a:r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31" name="TextBox 68">
            <a:extLst>
              <a:ext uri="{FF2B5EF4-FFF2-40B4-BE49-F238E27FC236}">
                <a16:creationId xmlns:a16="http://schemas.microsoft.com/office/drawing/2014/main" id="{31E1C753-5ABB-A41E-EE3F-691C63635D23}"/>
              </a:ext>
            </a:extLst>
          </p:cNvPr>
          <p:cNvSpPr txBox="1"/>
          <p:nvPr/>
        </p:nvSpPr>
        <p:spPr>
          <a:xfrm>
            <a:off x="7594135" y="2331328"/>
            <a:ext cx="3512565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说明</a:t>
            </a:r>
            <a:endParaRPr lang="en-US" altLang="zh-CN" sz="16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endParaRPr lang="en-US" altLang="zh-CN" sz="16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en-US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</a:t>
            </a:r>
            <a:r>
              <a:rPr lang="zh-CN" altLang="en-US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，</a:t>
            </a:r>
            <a:r>
              <a:rPr lang="en-US" altLang="zh-CN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RGB camera+</a:t>
            </a:r>
            <a:r>
              <a:rPr lang="zh-CN" altLang="en-US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夜视</a:t>
            </a:r>
            <a:r>
              <a:rPr lang="en-US" altLang="zh-CN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camera +TOF</a:t>
            </a:r>
            <a:r>
              <a:rPr lang="zh-CN" altLang="en-US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都集成在一款主控板，</a:t>
            </a:r>
            <a:endParaRPr lang="en-US" altLang="zh-CN" sz="16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endParaRPr lang="en-US" altLang="zh-CN" sz="16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en-US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</a:t>
            </a:r>
            <a:r>
              <a:rPr lang="zh-CN" altLang="en-US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，主控板通过</a:t>
            </a:r>
            <a:r>
              <a:rPr lang="en-US" altLang="zh-CN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USB</a:t>
            </a:r>
            <a:r>
              <a:rPr lang="zh-CN" altLang="en-US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与上位机通讯，</a:t>
            </a:r>
            <a:endParaRPr lang="en-US" altLang="zh-CN" sz="16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endParaRPr lang="en-US" altLang="zh-CN" sz="16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en-US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3</a:t>
            </a:r>
            <a:r>
              <a:rPr lang="zh-CN" altLang="en-US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，</a:t>
            </a:r>
            <a:r>
              <a:rPr lang="en-US" altLang="zh-CN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TOF</a:t>
            </a:r>
            <a:r>
              <a:rPr lang="zh-CN" altLang="en-US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提供实时物方与飞机的距离，</a:t>
            </a:r>
            <a:endParaRPr lang="en-US" altLang="zh-CN" sz="16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endParaRPr lang="en-US" altLang="zh-CN" sz="16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en-US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4</a:t>
            </a:r>
            <a:r>
              <a:rPr lang="zh-CN" altLang="en-US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，整个模块提供</a:t>
            </a:r>
            <a:r>
              <a:rPr lang="en-US" altLang="zh-CN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AF</a:t>
            </a:r>
            <a:r>
              <a:rPr lang="zh-CN" altLang="en-US" sz="16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对焦拍摄录像出图以及图像优化功能。</a:t>
            </a:r>
            <a:endParaRPr lang="en-US" sz="16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2" name="矩形: 圆角 31">
            <a:extLst>
              <a:ext uri="{FF2B5EF4-FFF2-40B4-BE49-F238E27FC236}">
                <a16:creationId xmlns:a16="http://schemas.microsoft.com/office/drawing/2014/main" id="{3ACA9950-6256-B083-4516-6A1C1B6197DE}"/>
              </a:ext>
            </a:extLst>
          </p:cNvPr>
          <p:cNvSpPr/>
          <p:nvPr/>
        </p:nvSpPr>
        <p:spPr>
          <a:xfrm>
            <a:off x="481191" y="993599"/>
            <a:ext cx="6477000" cy="4667250"/>
          </a:xfrm>
          <a:prstGeom prst="roundRect">
            <a:avLst>
              <a:gd name="adj" fmla="val 613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zh-CN" altLang="en-US" dirty="0">
                <a:solidFill>
                  <a:srgbClr val="FF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双摄模块</a:t>
            </a:r>
            <a:endParaRPr lang="en-US" altLang="zh-CN" dirty="0">
              <a:solidFill>
                <a:srgbClr val="FF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309780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>
            <a:extLst>
              <a:ext uri="{FF2B5EF4-FFF2-40B4-BE49-F238E27FC236}">
                <a16:creationId xmlns:a16="http://schemas.microsoft.com/office/drawing/2014/main" id="{55E7DA1F-D9F6-1C31-79F7-AB1DCF2B63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3288" y="0"/>
            <a:ext cx="10515600" cy="580715"/>
          </a:xfrm>
        </p:spPr>
        <p:txBody>
          <a:bodyPr/>
          <a:lstStyle/>
          <a:p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Camera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云台配置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1562AEB-EEFF-9034-BAAF-085C591E0E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101" y="1127760"/>
            <a:ext cx="4132580" cy="43929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B4BBBCC-E32D-2758-D6AC-1E0A26F71D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1081" y="1127760"/>
            <a:ext cx="4294844" cy="43929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8" name="TextBox 68">
            <a:extLst>
              <a:ext uri="{FF2B5EF4-FFF2-40B4-BE49-F238E27FC236}">
                <a16:creationId xmlns:a16="http://schemas.microsoft.com/office/drawing/2014/main" id="{85F2D978-B706-5925-555C-067BBFD49E7B}"/>
              </a:ext>
            </a:extLst>
          </p:cNvPr>
          <p:cNvSpPr txBox="1"/>
          <p:nvPr/>
        </p:nvSpPr>
        <p:spPr>
          <a:xfrm>
            <a:off x="1465835" y="701278"/>
            <a:ext cx="2871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RGB 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camera sensor</a:t>
            </a:r>
            <a:endParaRPr lang="en-US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9" name="TextBox 68">
            <a:extLst>
              <a:ext uri="{FF2B5EF4-FFF2-40B4-BE49-F238E27FC236}">
                <a16:creationId xmlns:a16="http://schemas.microsoft.com/office/drawing/2014/main" id="{297B71B3-0D41-40E6-FB64-9FE1D8467CFC}"/>
              </a:ext>
            </a:extLst>
          </p:cNvPr>
          <p:cNvSpPr txBox="1"/>
          <p:nvPr/>
        </p:nvSpPr>
        <p:spPr>
          <a:xfrm>
            <a:off x="5598415" y="701278"/>
            <a:ext cx="2172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夜视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sensor</a:t>
            </a:r>
            <a:endParaRPr lang="en-US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0" name="TextBox 68">
            <a:extLst>
              <a:ext uri="{FF2B5EF4-FFF2-40B4-BE49-F238E27FC236}">
                <a16:creationId xmlns:a16="http://schemas.microsoft.com/office/drawing/2014/main" id="{A1FD35B3-D5B8-E904-0625-1471CBDC14E9}"/>
              </a:ext>
            </a:extLst>
          </p:cNvPr>
          <p:cNvSpPr txBox="1"/>
          <p:nvPr/>
        </p:nvSpPr>
        <p:spPr>
          <a:xfrm>
            <a:off x="1288035" y="5634960"/>
            <a:ext cx="290931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OV48B 48M</a:t>
            </a:r>
            <a:r>
              <a:rPr lang="zh-CN" altLang="en-US" sz="11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，可</a:t>
            </a:r>
            <a:r>
              <a:rPr lang="en-US" altLang="zh-CN" sz="11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12M</a:t>
            </a:r>
            <a:r>
              <a:rPr lang="zh-CN" altLang="en-US" sz="11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输出</a:t>
            </a:r>
            <a:endParaRPr lang="en-US" altLang="zh-CN" sz="11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zh-CN" altLang="en-US" sz="11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同时支持</a:t>
            </a:r>
            <a:r>
              <a:rPr lang="en-US" altLang="zh-CN" sz="11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1080P</a:t>
            </a:r>
            <a:r>
              <a:rPr lang="zh-CN" altLang="en-US" sz="11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等像素输出</a:t>
            </a:r>
            <a:endParaRPr lang="en-US" sz="11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1" name="TextBox 68">
            <a:extLst>
              <a:ext uri="{FF2B5EF4-FFF2-40B4-BE49-F238E27FC236}">
                <a16:creationId xmlns:a16="http://schemas.microsoft.com/office/drawing/2014/main" id="{877F0EED-1519-59A2-87C1-58F9E52ACC15}"/>
              </a:ext>
            </a:extLst>
          </p:cNvPr>
          <p:cNvSpPr txBox="1"/>
          <p:nvPr/>
        </p:nvSpPr>
        <p:spPr>
          <a:xfrm>
            <a:off x="5491737" y="5634960"/>
            <a:ext cx="2909315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OS12D</a:t>
            </a:r>
            <a:r>
              <a:rPr lang="zh-CN" altLang="en-US" sz="11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，</a:t>
            </a:r>
            <a:r>
              <a:rPr lang="en-US" altLang="zh-CN" sz="11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12M</a:t>
            </a:r>
            <a:r>
              <a:rPr lang="zh-CN" altLang="en-US" sz="11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输出</a:t>
            </a:r>
            <a:endParaRPr lang="en-US" altLang="zh-CN" sz="11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zh-CN" altLang="en-US" sz="11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同时支持</a:t>
            </a:r>
            <a:r>
              <a:rPr lang="en-US" altLang="zh-CN" sz="11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1080P</a:t>
            </a:r>
            <a:r>
              <a:rPr lang="zh-CN" altLang="en-US" sz="11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等像素输出</a:t>
            </a:r>
            <a:endParaRPr lang="en-US" altLang="zh-CN" sz="11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zh-CN" altLang="en-US" sz="11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此芯片采用</a:t>
            </a:r>
            <a:r>
              <a:rPr lang="en-US" altLang="zh-CN" sz="11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OV</a:t>
            </a:r>
            <a:r>
              <a:rPr lang="zh-CN" altLang="en-US" sz="11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夜莺技术</a:t>
            </a:r>
            <a:r>
              <a:rPr lang="en-US" altLang="zh-CN" sz="11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BGRG</a:t>
            </a:r>
            <a:r>
              <a:rPr lang="zh-CN" altLang="en-US" sz="11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拜耳</a:t>
            </a:r>
            <a:endParaRPr lang="en-US" sz="11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125B4EC9-BFBD-5BA2-C78D-361DAC510077}"/>
              </a:ext>
            </a:extLst>
          </p:cNvPr>
          <p:cNvSpPr/>
          <p:nvPr/>
        </p:nvSpPr>
        <p:spPr>
          <a:xfrm>
            <a:off x="704850" y="2216150"/>
            <a:ext cx="1936750" cy="254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40016D43-A0D6-06A7-D39E-13FEED807789}"/>
              </a:ext>
            </a:extLst>
          </p:cNvPr>
          <p:cNvSpPr/>
          <p:nvPr/>
        </p:nvSpPr>
        <p:spPr>
          <a:xfrm>
            <a:off x="5009644" y="2343150"/>
            <a:ext cx="1936750" cy="254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896408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557DBEFB-1236-85C3-1657-AC0F0EF7DF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325" y="1469728"/>
            <a:ext cx="5290835" cy="3765211"/>
          </a:xfrm>
          <a:prstGeom prst="rect">
            <a:avLst/>
          </a:prstGeom>
        </p:spPr>
      </p:pic>
      <p:pic>
        <p:nvPicPr>
          <p:cNvPr id="5" name="4669a1fe59330d9d01ef18a62b898d4c">
            <a:hlinkClick r:id="" action="ppaction://media"/>
            <a:extLst>
              <a:ext uri="{FF2B5EF4-FFF2-40B4-BE49-F238E27FC236}">
                <a16:creationId xmlns:a16="http://schemas.microsoft.com/office/drawing/2014/main" id="{52C6A15D-B51C-44EC-E532-B9D92839025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27755"/>
          <a:stretch/>
        </p:blipFill>
        <p:spPr>
          <a:xfrm rot="16200000">
            <a:off x="7018830" y="951707"/>
            <a:ext cx="3857625" cy="4954585"/>
          </a:xfrm>
          <a:prstGeom prst="rect">
            <a:avLst/>
          </a:prstGeom>
        </p:spPr>
      </p:pic>
      <p:sp>
        <p:nvSpPr>
          <p:cNvPr id="6" name="标题 1">
            <a:extLst>
              <a:ext uri="{FF2B5EF4-FFF2-40B4-BE49-F238E27FC236}">
                <a16:creationId xmlns:a16="http://schemas.microsoft.com/office/drawing/2014/main" id="{22EF381B-FF71-E944-CDBF-A1B7B8EC72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3288" y="0"/>
            <a:ext cx="10515600" cy="580715"/>
          </a:xfrm>
        </p:spPr>
        <p:txBody>
          <a:bodyPr/>
          <a:lstStyle/>
          <a:p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Camera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云台配置</a:t>
            </a:r>
          </a:p>
        </p:txBody>
      </p:sp>
      <p:sp>
        <p:nvSpPr>
          <p:cNvPr id="7" name="TextBox 68">
            <a:extLst>
              <a:ext uri="{FF2B5EF4-FFF2-40B4-BE49-F238E27FC236}">
                <a16:creationId xmlns:a16="http://schemas.microsoft.com/office/drawing/2014/main" id="{B7F02FF6-BCA6-8E06-B90A-582DCB320ADC}"/>
              </a:ext>
            </a:extLst>
          </p:cNvPr>
          <p:cNvSpPr txBox="1"/>
          <p:nvPr/>
        </p:nvSpPr>
        <p:spPr>
          <a:xfrm>
            <a:off x="1656335" y="967978"/>
            <a:ext cx="2172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云台模组初版图纸</a:t>
            </a:r>
            <a:endParaRPr lang="en-US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8" name="TextBox 68">
            <a:extLst>
              <a:ext uri="{FF2B5EF4-FFF2-40B4-BE49-F238E27FC236}">
                <a16:creationId xmlns:a16="http://schemas.microsoft.com/office/drawing/2014/main" id="{BBB79981-EEAD-CA4B-79A6-4F8A561B28AF}"/>
              </a:ext>
            </a:extLst>
          </p:cNvPr>
          <p:cNvSpPr txBox="1"/>
          <p:nvPr/>
        </p:nvSpPr>
        <p:spPr>
          <a:xfrm>
            <a:off x="6921755" y="967978"/>
            <a:ext cx="2172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云台模组初版实物</a:t>
            </a:r>
            <a:endParaRPr lang="en-US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9" name="TextBox 68">
            <a:extLst>
              <a:ext uri="{FF2B5EF4-FFF2-40B4-BE49-F238E27FC236}">
                <a16:creationId xmlns:a16="http://schemas.microsoft.com/office/drawing/2014/main" id="{50D4A0D1-D6C3-D6B1-802E-FF079217241F}"/>
              </a:ext>
            </a:extLst>
          </p:cNvPr>
          <p:cNvSpPr txBox="1"/>
          <p:nvPr/>
        </p:nvSpPr>
        <p:spPr>
          <a:xfrm>
            <a:off x="1609217" y="5357812"/>
            <a:ext cx="44396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云台模组</a:t>
            </a:r>
            <a:endParaRPr lang="en-US" altLang="zh-CN" sz="12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en-US" sz="12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</a:t>
            </a:r>
            <a:r>
              <a:rPr lang="zh-CN" altLang="en-US" sz="12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，</a:t>
            </a:r>
            <a:r>
              <a:rPr lang="en-US" altLang="zh-CN" sz="12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yaw pitch±5°</a:t>
            </a:r>
          </a:p>
          <a:p>
            <a:r>
              <a:rPr lang="en-US" sz="12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</a:t>
            </a:r>
            <a:r>
              <a:rPr lang="zh-CN" altLang="en-US" sz="12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，</a:t>
            </a:r>
            <a:r>
              <a:rPr lang="en-US" altLang="zh-CN" sz="12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roll±8°</a:t>
            </a:r>
          </a:p>
          <a:p>
            <a:r>
              <a:rPr lang="en-US" sz="12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3</a:t>
            </a:r>
            <a:r>
              <a:rPr lang="zh-CN" altLang="en-US" sz="12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，自带</a:t>
            </a:r>
            <a:r>
              <a:rPr lang="en-US" altLang="zh-CN" sz="12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AF</a:t>
            </a:r>
            <a:r>
              <a:rPr lang="zh-CN" altLang="en-US" sz="12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自动对焦功能（此项功能需要新开马达载体模具）</a:t>
            </a:r>
            <a:endParaRPr lang="en-US" sz="12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77830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82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>
            <a:extLst>
              <a:ext uri="{FF2B5EF4-FFF2-40B4-BE49-F238E27FC236}">
                <a16:creationId xmlns:a16="http://schemas.microsoft.com/office/drawing/2014/main" id="{F8A14DB3-5C42-6C1F-2CBA-617C5FA03E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3288" y="0"/>
            <a:ext cx="10515600" cy="580715"/>
          </a:xfrm>
        </p:spPr>
        <p:txBody>
          <a:bodyPr/>
          <a:lstStyle/>
          <a:p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TOF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测距模块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256D1DC-4944-7FD4-8CB4-BED28C9B11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485" y="909705"/>
            <a:ext cx="4864465" cy="5325437"/>
          </a:xfrm>
          <a:prstGeom prst="rect">
            <a:avLst/>
          </a:prstGeom>
          <a:solidFill>
            <a:schemeClr val="accent5"/>
          </a:solidFill>
          <a:ln>
            <a:solidFill>
              <a:schemeClr val="accent1"/>
            </a:solidFill>
          </a:ln>
        </p:spPr>
      </p:pic>
      <p:sp>
        <p:nvSpPr>
          <p:cNvPr id="6" name="TextBox 68">
            <a:extLst>
              <a:ext uri="{FF2B5EF4-FFF2-40B4-BE49-F238E27FC236}">
                <a16:creationId xmlns:a16="http://schemas.microsoft.com/office/drawing/2014/main" id="{B89CEFE5-69F9-1882-15B8-E0B73F457ED3}"/>
              </a:ext>
            </a:extLst>
          </p:cNvPr>
          <p:cNvSpPr txBox="1"/>
          <p:nvPr/>
        </p:nvSpPr>
        <p:spPr>
          <a:xfrm>
            <a:off x="6314567" y="2862262"/>
            <a:ext cx="188328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测距模块</a:t>
            </a:r>
            <a:endParaRPr lang="en-US" altLang="zh-CN" sz="12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en-US" sz="12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</a:t>
            </a:r>
            <a:r>
              <a:rPr lang="zh-CN" altLang="en-US" sz="12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，测距最大</a:t>
            </a:r>
            <a:r>
              <a:rPr lang="en-US" altLang="zh-CN" sz="12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4M</a:t>
            </a:r>
            <a:r>
              <a:rPr lang="zh-CN" altLang="en-US" sz="12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范围；</a:t>
            </a:r>
            <a:endParaRPr lang="en-US" altLang="zh-CN" sz="12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en-US" sz="12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</a:t>
            </a:r>
            <a:r>
              <a:rPr lang="zh-CN" altLang="en-US" sz="12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，测量精度</a:t>
            </a:r>
            <a:r>
              <a:rPr lang="en-US" altLang="zh-CN" sz="12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4%</a:t>
            </a:r>
            <a:r>
              <a:rPr lang="zh-CN" altLang="en-US" sz="12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；</a:t>
            </a:r>
            <a:endParaRPr lang="en-US" altLang="zh-CN" sz="12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en-US" sz="12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3</a:t>
            </a:r>
            <a:r>
              <a:rPr lang="zh-CN" altLang="en-US" sz="12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，通过</a:t>
            </a:r>
            <a:r>
              <a:rPr lang="en-US" altLang="zh-CN" sz="12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IIC</a:t>
            </a:r>
            <a:r>
              <a:rPr lang="zh-CN" altLang="en-US" sz="12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通讯；</a:t>
            </a:r>
            <a:endParaRPr lang="en-US" altLang="zh-CN" sz="12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en-US" altLang="zh-CN" sz="12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4</a:t>
            </a:r>
            <a:r>
              <a:rPr lang="zh-CN" altLang="en-US" sz="12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，测距</a:t>
            </a:r>
            <a:r>
              <a:rPr lang="en-US" altLang="zh-CN" sz="12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FOV25°</a:t>
            </a:r>
          </a:p>
        </p:txBody>
      </p:sp>
    </p:spTree>
    <p:extLst>
      <p:ext uri="{BB962C8B-B14F-4D97-AF65-F5344CB8AC3E}">
        <p14:creationId xmlns:p14="http://schemas.microsoft.com/office/powerpoint/2010/main" val="1845090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-37449" y="1024"/>
            <a:ext cx="12229449" cy="6874472"/>
            <a:chOff x="-37449" y="1024"/>
            <a:chExt cx="12229449" cy="6874472"/>
          </a:xfrm>
        </p:grpSpPr>
        <p:grpSp>
          <p:nvGrpSpPr>
            <p:cNvPr id="2" name="组合 1"/>
            <p:cNvGrpSpPr/>
            <p:nvPr/>
          </p:nvGrpSpPr>
          <p:grpSpPr>
            <a:xfrm>
              <a:off x="-37449" y="3412"/>
              <a:ext cx="12229449" cy="6872084"/>
              <a:chOff x="-37449" y="3412"/>
              <a:chExt cx="12229449" cy="6872084"/>
            </a:xfrm>
          </p:grpSpPr>
          <p:sp>
            <p:nvSpPr>
              <p:cNvPr id="4" name="矩形 3"/>
              <p:cNvSpPr/>
              <p:nvPr/>
            </p:nvSpPr>
            <p:spPr>
              <a:xfrm>
                <a:off x="-1200" y="3412"/>
                <a:ext cx="12193200" cy="6858000"/>
              </a:xfrm>
              <a:prstGeom prst="rect">
                <a:avLst/>
              </a:prstGeom>
              <a:gradFill flip="none" rotWithShape="1">
                <a:gsLst>
                  <a:gs pos="0">
                    <a:srgbClr val="75E6FF">
                      <a:shade val="30000"/>
                      <a:satMod val="115000"/>
                    </a:srgbClr>
                  </a:gs>
                  <a:gs pos="50000">
                    <a:srgbClr val="75E6FF">
                      <a:shade val="67500"/>
                      <a:satMod val="115000"/>
                    </a:srgbClr>
                  </a:gs>
                  <a:gs pos="100000">
                    <a:srgbClr val="75E6FF">
                      <a:shade val="100000"/>
                      <a:satMod val="115000"/>
                    </a:srgbClr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2032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8" name="文本框 7"/>
              <p:cNvSpPr txBox="1"/>
              <p:nvPr/>
            </p:nvSpPr>
            <p:spPr>
              <a:xfrm>
                <a:off x="4156406" y="2731092"/>
                <a:ext cx="3877985" cy="23852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914400"/>
                <a:r>
                  <a:rPr lang="zh-CN" altLang="en-US" sz="48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黑体" panose="02010609060101010101" pitchFamily="49" charset="-122"/>
                    <a:ea typeface="黑体" panose="02010609060101010101" pitchFamily="49" charset="-122"/>
                  </a:rPr>
                  <a:t>谢谢您的聆听</a:t>
                </a:r>
                <a:endParaRPr lang="en-US" altLang="zh-CN" sz="4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algn="ctr" defTabSz="914400"/>
                <a:endParaRPr lang="en-US" altLang="zh-CN" sz="4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algn="ctr" defTabSz="914400"/>
                <a:r>
                  <a:rPr lang="zh-CN" altLang="en-US" sz="22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黑体" panose="02010609060101010101" pitchFamily="49" charset="-122"/>
                    <a:ea typeface="黑体" panose="02010609060101010101" pitchFamily="49" charset="-122"/>
                  </a:rPr>
                  <a:t>重庆市天实精工科技有限公司</a:t>
                </a:r>
                <a:endParaRPr lang="en-US" altLang="zh-CN" sz="2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algn="ctr" defTabSz="914400"/>
                <a:r>
                  <a:rPr lang="en-US" altLang="zh-CN" sz="17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黑体" panose="02010609060101010101" pitchFamily="49" charset="-122"/>
                    <a:ea typeface="黑体" panose="02010609060101010101" pitchFamily="49" charset="-122"/>
                  </a:rPr>
                  <a:t>Chongqing TS-Precision CO.,LTD.</a:t>
                </a:r>
              </a:p>
              <a:p>
                <a:pPr algn="ctr" defTabSz="914400"/>
                <a:r>
                  <a:rPr lang="zh-CN" altLang="en-US" sz="14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黑体" panose="02010609060101010101" pitchFamily="49" charset="-122"/>
                    <a:ea typeface="黑体" panose="02010609060101010101" pitchFamily="49" charset="-122"/>
                  </a:rPr>
                  <a:t>以客户为中心，拥抱技术革新，长期艰苦奋斗</a:t>
                </a:r>
              </a:p>
            </p:txBody>
          </p:sp>
          <p:grpSp>
            <p:nvGrpSpPr>
              <p:cNvPr id="11" name="组合 10"/>
              <p:cNvGrpSpPr/>
              <p:nvPr/>
            </p:nvGrpSpPr>
            <p:grpSpPr>
              <a:xfrm>
                <a:off x="-37449" y="5650510"/>
                <a:ext cx="12193200" cy="1224986"/>
                <a:chOff x="-37449" y="5650510"/>
                <a:chExt cx="12193200" cy="1224986"/>
              </a:xfrm>
            </p:grpSpPr>
            <p:pic>
              <p:nvPicPr>
                <p:cNvPr id="12" name="图片 11">
                  <a:extLst>
                    <a:ext uri="{FF2B5EF4-FFF2-40B4-BE49-F238E27FC236}">
                      <a16:creationId xmlns:a16="http://schemas.microsoft.com/office/drawing/2014/main" id="{99BC9E5A-D803-44AC-86DC-72891B675E8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37449" y="5650510"/>
                  <a:ext cx="12193200" cy="1224986"/>
                </a:xfrm>
                <a:prstGeom prst="rect">
                  <a:avLst/>
                </a:prstGeom>
              </p:spPr>
            </p:pic>
            <p:sp>
              <p:nvSpPr>
                <p:cNvPr id="13" name="矩形 12"/>
                <p:cNvSpPr/>
                <p:nvPr/>
              </p:nvSpPr>
              <p:spPr>
                <a:xfrm>
                  <a:off x="95534" y="6078337"/>
                  <a:ext cx="64633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 defTabSz="914400"/>
                  <a:r>
                    <a:rPr lang="zh-CN" altLang="en-US" b="1" dirty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黑体" panose="02010609060101010101" pitchFamily="49" charset="-122"/>
                      <a:ea typeface="黑体" panose="02010609060101010101" pitchFamily="49" charset="-122"/>
                    </a:rPr>
                    <a:t>诚信</a:t>
                  </a:r>
                </a:p>
              </p:txBody>
            </p:sp>
            <p:sp>
              <p:nvSpPr>
                <p:cNvPr id="14" name="矩形 13"/>
                <p:cNvSpPr/>
                <p:nvPr/>
              </p:nvSpPr>
              <p:spPr>
                <a:xfrm>
                  <a:off x="3618933" y="5885107"/>
                  <a:ext cx="64633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 defTabSz="914400"/>
                  <a:r>
                    <a:rPr lang="zh-CN" altLang="en-US" b="1" dirty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黑体" panose="02010609060101010101" pitchFamily="49" charset="-122"/>
                      <a:ea typeface="黑体" panose="02010609060101010101" pitchFamily="49" charset="-122"/>
                    </a:rPr>
                    <a:t>务实</a:t>
                  </a:r>
                </a:p>
              </p:txBody>
            </p:sp>
            <p:sp>
              <p:nvSpPr>
                <p:cNvPr id="15" name="矩形 14"/>
                <p:cNvSpPr/>
                <p:nvPr/>
              </p:nvSpPr>
              <p:spPr>
                <a:xfrm>
                  <a:off x="6096002" y="6487293"/>
                  <a:ext cx="64633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 defTabSz="914400"/>
                  <a:r>
                    <a:rPr lang="zh-CN" altLang="en-US" b="1" dirty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黑体" panose="02010609060101010101" pitchFamily="49" charset="-122"/>
                      <a:ea typeface="黑体" panose="02010609060101010101" pitchFamily="49" charset="-122"/>
                    </a:rPr>
                    <a:t>进取</a:t>
                  </a:r>
                </a:p>
              </p:txBody>
            </p:sp>
            <p:sp>
              <p:nvSpPr>
                <p:cNvPr id="16" name="矩形 15"/>
                <p:cNvSpPr/>
                <p:nvPr/>
              </p:nvSpPr>
              <p:spPr>
                <a:xfrm>
                  <a:off x="10362805" y="6263003"/>
                  <a:ext cx="64633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 defTabSz="914400"/>
                  <a:r>
                    <a:rPr lang="zh-CN" altLang="en-US" b="1" dirty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黑体" panose="02010609060101010101" pitchFamily="49" charset="-122"/>
                      <a:ea typeface="黑体" panose="02010609060101010101" pitchFamily="49" charset="-122"/>
                    </a:rPr>
                    <a:t>感恩</a:t>
                  </a:r>
                </a:p>
              </p:txBody>
            </p:sp>
          </p:grpSp>
        </p:grpSp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17" y="1024"/>
              <a:ext cx="4096140" cy="132412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666654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2448</TotalTime>
  <Words>255</Words>
  <Application>Microsoft Office PowerPoint</Application>
  <PresentationFormat>宽屏</PresentationFormat>
  <Paragraphs>67</Paragraphs>
  <Slides>6</Slides>
  <Notes>1</Notes>
  <HiddenSlides>0</HiddenSlides>
  <MMClips>1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12" baseType="lpstr">
      <vt:lpstr>等线</vt:lpstr>
      <vt:lpstr>黑体</vt:lpstr>
      <vt:lpstr>宋体</vt:lpstr>
      <vt:lpstr>微软雅黑 Light</vt:lpstr>
      <vt:lpstr>Arial</vt:lpstr>
      <vt:lpstr>Office 主题</vt:lpstr>
      <vt:lpstr>PowerPoint 演示文稿</vt:lpstr>
      <vt:lpstr>模块框架推荐</vt:lpstr>
      <vt:lpstr>Camera云台配置</vt:lpstr>
      <vt:lpstr>Camera云台配置</vt:lpstr>
      <vt:lpstr>TOF测距模块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晏政波</dc:creator>
  <cp:lastModifiedBy>guchanggen@ts-precision.com</cp:lastModifiedBy>
  <cp:revision>372</cp:revision>
  <dcterms:created xsi:type="dcterms:W3CDTF">2019-07-01T08:53:53Z</dcterms:created>
  <dcterms:modified xsi:type="dcterms:W3CDTF">2024-04-07T12:08:20Z</dcterms:modified>
</cp:coreProperties>
</file>